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0" r:id="rId3"/>
    <p:sldId id="260" r:id="rId4"/>
    <p:sldId id="265" r:id="rId5"/>
    <p:sldId id="266" r:id="rId6"/>
    <p:sldId id="261" r:id="rId7"/>
    <p:sldId id="290" r:id="rId8"/>
    <p:sldId id="267" r:id="rId9"/>
    <p:sldId id="269" r:id="rId10"/>
    <p:sldId id="262" r:id="rId11"/>
    <p:sldId id="288" r:id="rId12"/>
    <p:sldId id="282" r:id="rId13"/>
    <p:sldId id="283" r:id="rId14"/>
    <p:sldId id="289" r:id="rId15"/>
    <p:sldId id="263" r:id="rId16"/>
    <p:sldId id="285" r:id="rId17"/>
    <p:sldId id="276" r:id="rId18"/>
    <p:sldId id="277" r:id="rId19"/>
    <p:sldId id="287" r:id="rId20"/>
    <p:sldId id="281" r:id="rId21"/>
    <p:sldId id="279" r:id="rId22"/>
    <p:sldId id="26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952C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8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6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6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6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3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7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8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3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296F0-D1D2-4BF4-A5AF-452ACF190034}" type="datetimeFigureOut">
              <a:rPr lang="ko-KR" altLang="en-US" smtClean="0"/>
              <a:pPr/>
              <a:t>2017-01-05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05989"/>
            <a:ext cx="12192000" cy="26468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30796" y="2046482"/>
            <a:ext cx="65733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</a:rPr>
              <a:t>스마트 피트니스 보조 시스템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2600" dirty="0">
                <a:solidFill>
                  <a:schemeClr val="bg1"/>
                </a:solidFill>
                <a:latin typeface="맑은 고딕" panose="020B0503020000020004" pitchFamily="50" charset="-127"/>
              </a:rPr>
              <a:t>(Smart Fitness Assistance System)</a:t>
            </a:r>
            <a:r>
              <a:rPr lang="ko-KR" altLang="en-US" sz="260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600" dirty="0">
              <a:solidFill>
                <a:schemeClr val="bg1"/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339" y="401824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종합설계제안서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90703" y="3182369"/>
            <a:ext cx="32945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ko-KR" altLang="en-US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팀 명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: 2Years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endParaRPr lang="en-US" altLang="ko-KR" sz="500" kern="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2010154012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김익현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이보경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2012154023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박재환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정의훈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2014154024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안세영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정의훈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339" y="613985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KIM IK HYEON. PARK JAE HWAN. AN SE YOUNG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9" name="Picture 6" descr="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09" y="290106"/>
            <a:ext cx="23431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12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666750" y="1950179"/>
            <a:ext cx="10687050" cy="4279171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2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03.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095750" y="1673954"/>
            <a:ext cx="3905250" cy="552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아두이노</a:t>
            </a:r>
            <a:r>
              <a:rPr lang="ko-KR" altLang="en-US" sz="2000" dirty="0"/>
              <a:t> 센서</a:t>
            </a:r>
          </a:p>
        </p:txBody>
      </p:sp>
      <p:sp>
        <p:nvSpPr>
          <p:cNvPr id="47" name="직각 삼각형 46"/>
          <p:cNvSpPr/>
          <p:nvPr/>
        </p:nvSpPr>
        <p:spPr>
          <a:xfrm rot="16200000">
            <a:off x="3819526" y="1673953"/>
            <a:ext cx="276226" cy="276225"/>
          </a:xfrm>
          <a:prstGeom prst="rt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111831"/>
              </p:ext>
            </p:extLst>
          </p:nvPr>
        </p:nvGraphicFramePr>
        <p:xfrm>
          <a:off x="749407" y="2336693"/>
          <a:ext cx="10531732" cy="38505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3056863658"/>
                    </a:ext>
                  </a:extLst>
                </a:gridCol>
              </a:tblGrid>
              <a:tr h="2178418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자이로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센서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(MPU-6050)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중력 센서</a:t>
                      </a:r>
                      <a:endParaRPr lang="en-US" altLang="ko-KR" sz="1400" dirty="0">
                        <a:latin typeface="맑은 고딕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디지털 기울기 센서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진동 모터</a:t>
                      </a:r>
                      <a:endParaRPr lang="en-US" altLang="ko-KR" sz="1400" dirty="0">
                        <a:latin typeface="맑은 고딕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(DFR0440)</a:t>
                      </a:r>
                      <a:endParaRPr lang="ko-KR" altLang="en-US" sz="14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심박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모니터링 센서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 Rate Monitor Sensor</a:t>
                      </a:r>
                      <a:r>
                        <a:rPr lang="en-US" altLang="ko-KR" sz="1400" b="0" dirty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lt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806152"/>
                  </a:ext>
                </a:extLst>
              </a:tr>
              <a:tr h="1147309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벤치프레스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숄더프레스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이지바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데드리프트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스쿼트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등</a:t>
                      </a:r>
                      <a:r>
                        <a:rPr lang="ko-KR" altLang="en-US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모든 운동에서 수평과 수직 값을 받음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사용자의 자세가 무너지거나 운동 중 일정한 횟수에 도달하면 진동을 각각 다른 패턴으로 알려줌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latin typeface="+mn-lt"/>
                          <a:ea typeface="+mn-ea"/>
                        </a:rPr>
                        <a:t>사용자의 심박수의 측정하여 사용자의 운동하는 동안 신체 상태를 체크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20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704850" y="1671495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어플 </a:t>
                </a:r>
                <a:r>
                  <a:rPr lang="en-US" altLang="ko-KR" sz="2000" dirty="0"/>
                  <a:t>UI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03.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8839" y="5588573"/>
            <a:ext cx="140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로그인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3217" y="5582864"/>
            <a:ext cx="166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02245" y="5582864"/>
            <a:ext cx="16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운동선택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489" y="2355757"/>
            <a:ext cx="1818524" cy="3232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4" y="2365116"/>
            <a:ext cx="1818450" cy="3232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4" y="2365116"/>
            <a:ext cx="1818450" cy="3232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90" y="2368043"/>
            <a:ext cx="1818450" cy="3232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4" y="2365116"/>
            <a:ext cx="1817687" cy="3232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71" y="2365116"/>
            <a:ext cx="1818450" cy="32328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199" y="2365116"/>
            <a:ext cx="1818450" cy="32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/>
              </a:rPr>
              <a:t>수행 시나리오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운동자세 교정</a:t>
            </a:r>
          </a:p>
        </p:txBody>
      </p:sp>
      <p:sp>
        <p:nvSpPr>
          <p:cNvPr id="32" name="오른쪽 화살표 31"/>
          <p:cNvSpPr/>
          <p:nvPr/>
        </p:nvSpPr>
        <p:spPr>
          <a:xfrm>
            <a:off x="3181269" y="4420556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flipH="1">
            <a:off x="3181269" y="4762924"/>
            <a:ext cx="1864976" cy="1612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82769" y="4232928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자세 정보 전달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83276" y="4580495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자세 측정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89591" y="5151262"/>
            <a:ext cx="1041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잘못된 자세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81478" y="5216765"/>
            <a:ext cx="226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키넥트</a:t>
            </a:r>
            <a:r>
              <a:rPr lang="ko-KR" altLang="en-US" sz="1100" dirty="0"/>
              <a:t> 모션 감지 후 전달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09648" y="5587504"/>
            <a:ext cx="2719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화면 경고로 사용자에게 알림 전달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81801" y="5573726"/>
            <a:ext cx="226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사용자에게 알림 전달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8744" y="4219394"/>
            <a:ext cx="2719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바른 운동자세로 운동 </a:t>
            </a:r>
          </a:p>
        </p:txBody>
      </p:sp>
      <p:sp>
        <p:nvSpPr>
          <p:cNvPr id="49" name="오른쪽 화살표 48"/>
          <p:cNvSpPr/>
          <p:nvPr/>
        </p:nvSpPr>
        <p:spPr>
          <a:xfrm>
            <a:off x="7117386" y="540162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3178272" y="5347570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cxnSpLocks/>
          </p:cNvCxnSpPr>
          <p:nvPr/>
        </p:nvCxnSpPr>
        <p:spPr>
          <a:xfrm flipV="1">
            <a:off x="2838482" y="3412503"/>
            <a:ext cx="2553650" cy="15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cxnSpLocks/>
          </p:cNvCxnSpPr>
          <p:nvPr/>
        </p:nvCxnSpPr>
        <p:spPr>
          <a:xfrm>
            <a:off x="6987246" y="3397139"/>
            <a:ext cx="2456876" cy="15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116161" y="4155100"/>
            <a:ext cx="0" cy="1981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pic>
        <p:nvPicPr>
          <p:cNvPr id="41" name="Picture 2" descr="키넥트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02" y="2834206"/>
            <a:ext cx="2781933" cy="10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419" y="2661210"/>
            <a:ext cx="2513144" cy="1765378"/>
          </a:xfrm>
          <a:prstGeom prst="rect">
            <a:avLst/>
          </a:prstGeom>
        </p:spPr>
      </p:pic>
      <p:sp>
        <p:nvSpPr>
          <p:cNvPr id="50" name="오른쪽 화살표 49"/>
          <p:cNvSpPr/>
          <p:nvPr/>
        </p:nvSpPr>
        <p:spPr>
          <a:xfrm flipH="1">
            <a:off x="3166259" y="5774822"/>
            <a:ext cx="5830990" cy="1600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1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4" grpId="0"/>
      <p:bldP spid="40" grpId="0"/>
      <p:bldP spid="43" grpId="0"/>
      <p:bldP spid="44" grpId="0"/>
      <p:bldP spid="45" grpId="0"/>
      <p:bldP spid="47" grpId="0"/>
      <p:bldP spid="48" grpId="0"/>
      <p:bldP spid="49" grpId="0" animBg="1"/>
      <p:bldP spid="51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운동정보 통계</a:t>
            </a:r>
          </a:p>
        </p:txBody>
      </p:sp>
      <p:pic>
        <p:nvPicPr>
          <p:cNvPr id="47" name="Picture 11" descr="서버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6897885" y="2545397"/>
            <a:ext cx="1195833" cy="160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/>
              </a:rPr>
              <a:t>수행 시나리오</a:t>
            </a:r>
          </a:p>
        </p:txBody>
      </p:sp>
      <p:pic>
        <p:nvPicPr>
          <p:cNvPr id="37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152" y="2448555"/>
            <a:ext cx="1017829" cy="190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오른쪽 화살표 40"/>
          <p:cNvSpPr/>
          <p:nvPr/>
        </p:nvSpPr>
        <p:spPr>
          <a:xfrm>
            <a:off x="2502356" y="457179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980109" y="4364547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실시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4750944" y="4355580"/>
            <a:ext cx="0" cy="1801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579602" y="4421211"/>
            <a:ext cx="1835" cy="172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 54"/>
          <p:cNvSpPr/>
          <p:nvPr/>
        </p:nvSpPr>
        <p:spPr>
          <a:xfrm>
            <a:off x="5058354" y="4574265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183159" y="4364547"/>
            <a:ext cx="16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정보 측정 후 전달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085426" y="4369512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운동 정보 전달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407217" y="4810828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통계치 확인 </a:t>
            </a:r>
          </a:p>
        </p:txBody>
      </p:sp>
      <p:sp>
        <p:nvSpPr>
          <p:cNvPr id="2" name="왼쪽/오른쪽 화살표 1"/>
          <p:cNvSpPr/>
          <p:nvPr/>
        </p:nvSpPr>
        <p:spPr>
          <a:xfrm>
            <a:off x="7938467" y="4571258"/>
            <a:ext cx="1864976" cy="16570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오른쪽 화살표 39"/>
          <p:cNvSpPr/>
          <p:nvPr/>
        </p:nvSpPr>
        <p:spPr>
          <a:xfrm flipH="1">
            <a:off x="2502355" y="5010429"/>
            <a:ext cx="7301087" cy="13799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34" name="Picture 2" descr="키넥트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776" y="3162906"/>
            <a:ext cx="2284927" cy="8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8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/>
      <p:bldP spid="55" grpId="0" animBg="1"/>
      <p:bldP spid="57" grpId="0"/>
      <p:bldP spid="65" grpId="0"/>
      <p:bldP spid="38" grpId="0"/>
      <p:bldP spid="2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신체 상태 측정</a:t>
            </a:r>
          </a:p>
        </p:txBody>
      </p:sp>
      <p:pic>
        <p:nvPicPr>
          <p:cNvPr id="47" name="Picture 11" descr="서버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9475139" y="2714984"/>
            <a:ext cx="1195833" cy="160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/>
              </a:rPr>
              <a:t>수행 시나리오</a:t>
            </a:r>
          </a:p>
        </p:txBody>
      </p:sp>
      <p:pic>
        <p:nvPicPr>
          <p:cNvPr id="36" name="Picture 8" descr="C:\Users\안세영\Documents\카카오톡 받은 파일\밴드.png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3956864" y="2629852"/>
            <a:ext cx="1742170" cy="174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974" y="2467176"/>
            <a:ext cx="1017829" cy="190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오른쪽 화살표 40"/>
          <p:cNvSpPr/>
          <p:nvPr/>
        </p:nvSpPr>
        <p:spPr>
          <a:xfrm>
            <a:off x="2502356" y="457179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980109" y="4364547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실시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4750944" y="4355580"/>
            <a:ext cx="0" cy="1801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579602" y="4421211"/>
            <a:ext cx="1835" cy="172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 54"/>
          <p:cNvSpPr/>
          <p:nvPr/>
        </p:nvSpPr>
        <p:spPr>
          <a:xfrm>
            <a:off x="5058354" y="4574265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183159" y="4364547"/>
            <a:ext cx="16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신체 상태 측정 후 전달</a:t>
            </a:r>
          </a:p>
        </p:txBody>
      </p:sp>
      <p:sp>
        <p:nvSpPr>
          <p:cNvPr id="64" name="오른쪽 화살표 63"/>
          <p:cNvSpPr/>
          <p:nvPr/>
        </p:nvSpPr>
        <p:spPr>
          <a:xfrm flipH="1">
            <a:off x="2502356" y="5010429"/>
            <a:ext cx="4439057" cy="1454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117389" y="4372418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신체 상태 전달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89134" y="4818573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신체 상태 알림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sp>
        <p:nvSpPr>
          <p:cNvPr id="35" name="왼쪽/오른쪽 화살표 34"/>
          <p:cNvSpPr/>
          <p:nvPr/>
        </p:nvSpPr>
        <p:spPr>
          <a:xfrm>
            <a:off x="7938467" y="4571258"/>
            <a:ext cx="1864976" cy="16570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7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/>
      <p:bldP spid="55" grpId="0" animBg="1"/>
      <p:bldP spid="57" grpId="0"/>
      <p:bldP spid="64" grpId="0" animBg="1"/>
      <p:bldP spid="65" grpId="0"/>
      <p:bldP spid="66" grpId="0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3" name="object 3"/>
          <p:cNvSpPr txBox="1">
            <a:spLocks noChangeArrowheads="1"/>
          </p:cNvSpPr>
          <p:nvPr/>
        </p:nvSpPr>
        <p:spPr bwMode="auto">
          <a:xfrm>
            <a:off x="629947" y="1623262"/>
            <a:ext cx="7886700" cy="45858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환경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java (1.8 0_101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버전 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프로 미니 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php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시스템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OS-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윈도우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10 64Bit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CPU-intel Core i5-6300HQ 2.3GHz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RAM-8.00GB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HDD-SSD250GB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Graphic-Geforce-940m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2" name="Picture 7" descr="자바 안드로이드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312" y="1557038"/>
            <a:ext cx="3257331" cy="227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314" y="4038452"/>
            <a:ext cx="4863329" cy="21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629947" y="1623262"/>
            <a:ext cx="7886700" cy="29400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도구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키트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자이로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센서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아두이노에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장착해 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중력 센서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아두이노에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장착해 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심장박동 센서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아두이노에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장착해 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안드로이드 어플리케이션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(android studio 2.0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블루투스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블루투스 이미지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272" y="3405937"/>
            <a:ext cx="47625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48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0" name="object 3"/>
          <p:cNvSpPr txBox="1">
            <a:spLocks noChangeArrowheads="1"/>
          </p:cNvSpPr>
          <p:nvPr/>
        </p:nvSpPr>
        <p:spPr bwMode="auto">
          <a:xfrm>
            <a:off x="573088" y="1427163"/>
            <a:ext cx="7886700" cy="195951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밴드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밴드와 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아두이노를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결합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아두이노에는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각종 센서들을 연결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장착된 센서들은 블루투스를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이용해 핸드폰 어플로 정보를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전달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센서들은 사용자 자세의 수평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수직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심장 박동 수를 측정</a:t>
            </a: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571500" y="3478213"/>
            <a:ext cx="7886700" cy="195951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Application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android studio 2.0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을 사용해 어플을 개발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아두이노와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블루투스로 연결해서 정보를 받음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안드로이드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4.0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부터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6.0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까지 구현이 가능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httpurlconnection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사용해 서버로 정보를 전달</a:t>
            </a: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object 3"/>
          <p:cNvSpPr txBox="1">
            <a:spLocks noChangeArrowheads="1"/>
          </p:cNvSpPr>
          <p:nvPr/>
        </p:nvSpPr>
        <p:spPr bwMode="auto">
          <a:xfrm>
            <a:off x="614363" y="5573713"/>
            <a:ext cx="7886700" cy="8112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Server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php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 사용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php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75" y="1632892"/>
            <a:ext cx="4070785" cy="338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8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39132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06.</a:t>
            </a:r>
            <a:r>
              <a:rPr lang="ko-KR" altLang="en-US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역할 분담</a:t>
            </a:r>
            <a:endParaRPr lang="ko-KR" altLang="en-US" sz="4500" dirty="0">
              <a:solidFill>
                <a:schemeClr val="bg1"/>
              </a:solidFill>
              <a:latin typeface="a공간B" panose="02020600000000000000" pitchFamily="18" charset="-127"/>
              <a:ea typeface="a공간B" panose="02020600000000000000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264379"/>
              </p:ext>
            </p:extLst>
          </p:nvPr>
        </p:nvGraphicFramePr>
        <p:xfrm>
          <a:off x="1933608" y="1583114"/>
          <a:ext cx="8317832" cy="4629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7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4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박재환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안세영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김익현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1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자료탐색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en-US" altLang="ko-KR" sz="1300" dirty="0"/>
                        <a:t>,</a:t>
                      </a:r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기술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블루투스 통신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센서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진동 센서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심장박동 센서</a:t>
                      </a:r>
                      <a:r>
                        <a:rPr lang="en-US" altLang="ko-KR" sz="1300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47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endParaRPr lang="en-US" altLang="ko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데이터 처리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en-US" altLang="ko-KR" sz="1300" baseline="0" dirty="0" err="1"/>
                        <a:t>php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웹 서버 개발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ko-KR" altLang="en-US" sz="1300" dirty="0"/>
                        <a:t> 모션인식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baseline="0" dirty="0"/>
                        <a:t>동영상과 그림병합</a:t>
                      </a:r>
                      <a:endParaRPr lang="en-US" altLang="ko-KR" sz="13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baseline="0" dirty="0"/>
                    </a:p>
                    <a:p>
                      <a:pPr algn="ctr" latinLnBrk="1"/>
                      <a:endParaRPr lang="en-US" altLang="ko-KR" sz="500" baseline="0" dirty="0"/>
                    </a:p>
                    <a:p>
                      <a:pPr algn="ctr" latinLnBrk="1"/>
                      <a:r>
                        <a:rPr lang="en-US" altLang="ko-KR" sz="1300" baseline="0" dirty="0" err="1"/>
                        <a:t>php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웹 서버 개발</a:t>
                      </a:r>
                      <a:endParaRPr lang="en-US" altLang="ko-KR" sz="1300" baseline="0" dirty="0"/>
                    </a:p>
                    <a:p>
                      <a:pPr algn="ctr" latinLnBrk="1"/>
                      <a:endParaRPr lang="ko-KR" altLang="en-US" sz="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센서와 밴드 통합</a:t>
                      </a:r>
                      <a:endParaRPr lang="en-US" altLang="ko-KR" sz="1300" dirty="0"/>
                    </a:p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06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아두이노와</a:t>
                      </a:r>
                      <a:r>
                        <a:rPr lang="ko-KR" altLang="en-US" sz="1300" dirty="0"/>
                        <a:t> 센서와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어플리케이션 사이의 데이터 송수신 테스트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ko-KR" altLang="en-US" sz="1300" dirty="0"/>
                        <a:t> 작동 및 제어 테스트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/>
                        <a:t>통합테스트 및 유지보수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80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65966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07.</a:t>
            </a:r>
            <a:r>
              <a:rPr lang="ko-KR" altLang="en-US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수행일정</a:t>
            </a:r>
            <a:endParaRPr lang="ko-KR" altLang="en-US" sz="4500" dirty="0">
              <a:solidFill>
                <a:schemeClr val="bg1"/>
              </a:solidFill>
              <a:latin typeface="a공간B" panose="02020600000000000000" pitchFamily="18" charset="-127"/>
              <a:ea typeface="a공간B" panose="02020600000000000000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61950" y="1683947"/>
          <a:ext cx="11258550" cy="413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3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추진일정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추진사항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7~9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주제선정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사전 조사 및 계획서 발표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자료 수집 및 분석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센서 분석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설계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자바를 이용한 </a:t>
                      </a:r>
                      <a:r>
                        <a:rPr lang="en-US" altLang="ko-KR" sz="1400" dirty="0"/>
                        <a:t>s/w</a:t>
                      </a:r>
                      <a:r>
                        <a:rPr lang="ko-KR" altLang="en-US" sz="1400" dirty="0"/>
                        <a:t>설계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시스템 구현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테스트 및 유지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보수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최종보고서 작성 및 최적화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095749" y="215265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103369" y="259461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103369" y="308229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5039525" y="3075036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054039" y="356851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990195" y="357577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990195" y="4025706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926351" y="401845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862507" y="402571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926351" y="4497414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7862507" y="4504674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798663" y="449742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813177" y="497638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749333" y="498364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0670975" y="5411808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72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 29"/>
          <p:cNvSpPr/>
          <p:nvPr/>
        </p:nvSpPr>
        <p:spPr>
          <a:xfrm rot="10800000">
            <a:off x="0" y="0"/>
            <a:ext cx="3962400" cy="6858000"/>
          </a:xfrm>
          <a:custGeom>
            <a:avLst/>
            <a:gdLst>
              <a:gd name="connsiteX0" fmla="*/ 3962400 w 3962400"/>
              <a:gd name="connsiteY0" fmla="*/ 6858000 h 6858000"/>
              <a:gd name="connsiteX1" fmla="*/ 0 w 3962400"/>
              <a:gd name="connsiteY1" fmla="*/ 6858000 h 6858000"/>
              <a:gd name="connsiteX2" fmla="*/ 3198350 w 3962400"/>
              <a:gd name="connsiteY2" fmla="*/ 0 h 6858000"/>
              <a:gd name="connsiteX3" fmla="*/ 3962400 w 39624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58000">
                <a:moveTo>
                  <a:pt x="3962400" y="6858000"/>
                </a:moveTo>
                <a:lnTo>
                  <a:pt x="0" y="6858000"/>
                </a:lnTo>
                <a:lnTo>
                  <a:pt x="3198350" y="0"/>
                </a:lnTo>
                <a:lnTo>
                  <a:pt x="396240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88167" y="221088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I N D E X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43288" y="1050054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 개요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39467" y="1680858"/>
            <a:ext cx="2699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43464" y="2318667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39467" y="2945940"/>
            <a:ext cx="312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639467" y="3582699"/>
            <a:ext cx="3297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 환경 및 개발 방법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639467" y="5448945"/>
            <a:ext cx="3212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08.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 문헌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2594883" y="1495776"/>
            <a:ext cx="3392492" cy="1829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534816" y="2124160"/>
            <a:ext cx="3956750" cy="1669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2489315" y="2759705"/>
            <a:ext cx="3254393" cy="443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1643460" y="3388796"/>
            <a:ext cx="5250871" cy="35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1643460" y="4033321"/>
            <a:ext cx="5491220" cy="839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08318" y="5892196"/>
            <a:ext cx="6768942" cy="92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 descr="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09" y="290106"/>
            <a:ext cx="23431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39467" y="4206948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280522" y="4660329"/>
            <a:ext cx="4202980" cy="92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39467" y="4817466"/>
            <a:ext cx="275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 수행일정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85165" y="5267449"/>
            <a:ext cx="6153584" cy="92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942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GitHub</a:t>
            </a:r>
            <a:endParaRPr lang="ko-KR" altLang="en-US" sz="4500" dirty="0">
              <a:solidFill>
                <a:schemeClr val="bg1"/>
              </a:solidFill>
              <a:latin typeface="a공간B" panose="02020600000000000000" pitchFamily="18" charset="-127"/>
              <a:ea typeface="a공간B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1950" y="1495176"/>
            <a:ext cx="94724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0000FF"/>
                </a:solidFill>
              </a:rPr>
              <a:t>https://github.com/ParkJaeHwan/Capstone.git</a:t>
            </a:r>
            <a:endParaRPr lang="ko-KR" altLang="en-US" sz="2200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" y="2077797"/>
            <a:ext cx="8820151" cy="44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87908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08.</a:t>
            </a:r>
            <a:r>
              <a:rPr lang="ko-KR" altLang="en-US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필요기술 및 참고 문헌</a:t>
            </a:r>
            <a:endParaRPr lang="ko-KR" altLang="en-US" sz="4500" dirty="0">
              <a:solidFill>
                <a:schemeClr val="bg1"/>
              </a:solidFill>
              <a:latin typeface="a공간B" panose="02020600000000000000" pitchFamily="18" charset="-127"/>
              <a:ea typeface="a공간B" panose="02020600000000000000" pitchFamily="18" charset="-127"/>
            </a:endParaRPr>
          </a:p>
        </p:txBody>
      </p:sp>
      <p:sp>
        <p:nvSpPr>
          <p:cNvPr id="10" name="object 3"/>
          <p:cNvSpPr txBox="1">
            <a:spLocks noChangeArrowheads="1"/>
          </p:cNvSpPr>
          <p:nvPr/>
        </p:nvSpPr>
        <p:spPr bwMode="auto">
          <a:xfrm>
            <a:off x="629947" y="1786614"/>
            <a:ext cx="7886700" cy="6207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WIFI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실드를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사용하여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WIFI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연결하기 응용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u="sng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http://kocoafab.cc/tutorial/view/108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object 3"/>
          <p:cNvSpPr txBox="1">
            <a:spLocks noChangeArrowheads="1"/>
          </p:cNvSpPr>
          <p:nvPr/>
        </p:nvSpPr>
        <p:spPr bwMode="auto">
          <a:xfrm>
            <a:off x="629947" y="2979738"/>
            <a:ext cx="7886700" cy="6350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그림으로 쉽게 설명하는 안드로이드 프로그래밍</a:t>
            </a:r>
            <a:endParaRPr lang="ko-KR" altLang="ko-KR" sz="2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생능출판사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천인국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629947" y="4188619"/>
            <a:ext cx="7886700" cy="6350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핵심예제로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배우는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아두이노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프로그래밍 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제이펍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허경용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07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4005943"/>
            <a:ext cx="7663543" cy="7402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7663543" y="1465943"/>
            <a:ext cx="4528457" cy="3280228"/>
          </a:xfrm>
          <a:custGeom>
            <a:avLst/>
            <a:gdLst>
              <a:gd name="connsiteX0" fmla="*/ 2282906 w 4528457"/>
              <a:gd name="connsiteY0" fmla="*/ 0 h 3280228"/>
              <a:gd name="connsiteX1" fmla="*/ 4528457 w 4528457"/>
              <a:gd name="connsiteY1" fmla="*/ 0 h 3280228"/>
              <a:gd name="connsiteX2" fmla="*/ 4528457 w 4528457"/>
              <a:gd name="connsiteY2" fmla="*/ 3280228 h 3280228"/>
              <a:gd name="connsiteX3" fmla="*/ 0 w 4528457"/>
              <a:gd name="connsiteY3" fmla="*/ 3280228 h 3280228"/>
              <a:gd name="connsiteX4" fmla="*/ 0 w 4528457"/>
              <a:gd name="connsiteY4" fmla="*/ 1439747 h 328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8457" h="3280228">
                <a:moveTo>
                  <a:pt x="2282906" y="0"/>
                </a:moveTo>
                <a:lnTo>
                  <a:pt x="4528457" y="0"/>
                </a:lnTo>
                <a:lnTo>
                  <a:pt x="4528457" y="3280228"/>
                </a:lnTo>
                <a:lnTo>
                  <a:pt x="0" y="3280228"/>
                </a:lnTo>
                <a:lnTo>
                  <a:pt x="0" y="143974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48549" y="4083669"/>
            <a:ext cx="6132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Thank You for your attention</a:t>
            </a:r>
            <a:endParaRPr lang="ko-KR" altLang="en-US" sz="3200" dirty="0">
              <a:solidFill>
                <a:schemeClr val="bg1"/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9696894">
            <a:off x="8185287" y="1904773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7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Q&amp;A</a:t>
            </a:r>
            <a:endParaRPr lang="ko-KR" altLang="en-US" sz="8000" dirty="0">
              <a:solidFill>
                <a:schemeClr val="bg1">
                  <a:lumMod val="7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9711857">
            <a:off x="8516423" y="2744588"/>
            <a:ext cx="21852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600" dirty="0">
                <a:solidFill>
                  <a:schemeClr val="bg1">
                    <a:lumMod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TIME</a:t>
            </a:r>
            <a:endParaRPr lang="ko-KR" altLang="en-US" sz="6600" spc="600" dirty="0">
              <a:solidFill>
                <a:schemeClr val="bg1">
                  <a:lumMod val="50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pic>
        <p:nvPicPr>
          <p:cNvPr id="1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44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배경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8974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졸업연구 개요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3404" y="2931127"/>
            <a:ext cx="352347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운동에 대한 관심이 증가함에 따라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개인 운동인구 증가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 초보자들이 바른 자세로 운동을 하기 힘듦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자세 인식을 통한 바른 운동 자세 교정의 필요성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864" y="2799920"/>
            <a:ext cx="3384550" cy="285591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877" y="2799920"/>
            <a:ext cx="3455987" cy="285591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7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목표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8974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졸업연구 개요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" descr="바벨 사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175" y="2241592"/>
            <a:ext cx="2344980" cy="255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21" name="Picture 19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59" y="4510758"/>
            <a:ext cx="2228917" cy="166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09" y="4490952"/>
            <a:ext cx="1574681" cy="168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25380" y="2710712"/>
            <a:ext cx="618829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아두이노를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결합해 스마트밴드 형태의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H/W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제작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MS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사의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키넥트를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사용해 사용자의 모션측정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pc="-100" dirty="0">
                <a:latin typeface="맑은 고딕" panose="020B0503020000020004" pitchFamily="50" charset="-127"/>
                <a:cs typeface="Arial" panose="020B0604020202020204" pitchFamily="34" charset="0"/>
              </a:rPr>
              <a:t>잘못된 자세로 운동시 화면 경고로 바른 운동자세 유도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벤치프레스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스쿼트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등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덤벨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및 바 운동 지원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심장박동 센서를 이용해 운동 강도와 체력측정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운동량과 운동자세 교정 부위별 통계를 제공하여            스스로 운동량을 파악하고 바른 운동자세 유도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3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효과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8974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졸업연구 개요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7664" y="3042732"/>
            <a:ext cx="3372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운동의 효율성 증가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운동자세 교정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안드로이드 어플리케이션과 연동하여 편의 증대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1026" name="Picture 2" descr="벤치프레스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686" y="2423879"/>
            <a:ext cx="3807216" cy="349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헬스 어플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488" y="2340719"/>
            <a:ext cx="2198642" cy="366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2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9947" y="134264"/>
            <a:ext cx="60516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02.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관련 연구 및 사례</a:t>
            </a:r>
          </a:p>
        </p:txBody>
      </p:sp>
      <p:sp>
        <p:nvSpPr>
          <p:cNvPr id="34" name="직사각형 8"/>
          <p:cNvSpPr>
            <a:spLocks noChangeArrowheads="1"/>
          </p:cNvSpPr>
          <p:nvPr/>
        </p:nvSpPr>
        <p:spPr bwMode="auto">
          <a:xfrm>
            <a:off x="1244199" y="5888051"/>
            <a:ext cx="96845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ctr">
              <a:spcBef>
                <a:spcPts val="413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6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키넥트를</a:t>
            </a:r>
            <a:r>
              <a:rPr lang="ko-KR" altLang="en-US" sz="16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이용한 스포츠 트레이닝 제품은 있지만 피트니스 특화 상품은 없음</a:t>
            </a:r>
            <a:r>
              <a:rPr lang="en-US" altLang="ko-KR" sz="16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r>
              <a:rPr lang="ko-KR" altLang="en-US" sz="16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16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849" y="1606517"/>
            <a:ext cx="379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키넥트</a:t>
            </a:r>
            <a:r>
              <a:rPr lang="ko-KR" altLang="en-US" dirty="0"/>
              <a:t> 트레이닝  </a:t>
            </a:r>
          </a:p>
        </p:txBody>
      </p:sp>
      <p:sp>
        <p:nvSpPr>
          <p:cNvPr id="25" name="타원 24"/>
          <p:cNvSpPr/>
          <p:nvPr/>
        </p:nvSpPr>
        <p:spPr>
          <a:xfrm>
            <a:off x="1636223" y="2184605"/>
            <a:ext cx="3637560" cy="3426884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538985" y="2184605"/>
            <a:ext cx="3637560" cy="3426884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나이키 키넥트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34" y="2574525"/>
            <a:ext cx="1860616" cy="2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275" y="2498051"/>
            <a:ext cx="1889279" cy="26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1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9947" y="134264"/>
            <a:ext cx="60516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02.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관련 연구 및 사례</a:t>
            </a:r>
          </a:p>
        </p:txBody>
      </p:sp>
      <p:sp>
        <p:nvSpPr>
          <p:cNvPr id="3" name="타원 2"/>
          <p:cNvSpPr/>
          <p:nvPr/>
        </p:nvSpPr>
        <p:spPr>
          <a:xfrm>
            <a:off x="1966219" y="2181505"/>
            <a:ext cx="3068875" cy="3088330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560570" y="2181505"/>
            <a:ext cx="3219994" cy="3036469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8"/>
          <p:cNvSpPr>
            <a:spLocks noChangeArrowheads="1"/>
          </p:cNvSpPr>
          <p:nvPr/>
        </p:nvSpPr>
        <p:spPr bwMode="auto">
          <a:xfrm>
            <a:off x="1127710" y="5686970"/>
            <a:ext cx="99175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ctr">
              <a:spcBef>
                <a:spcPts val="413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ko-KR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For Windows</a:t>
            </a:r>
            <a:r>
              <a:rPr lang="ko-KR" altLang="en-US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용 </a:t>
            </a:r>
            <a:r>
              <a:rPr lang="ko-KR" altLang="en-US" sz="1600" b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키넥트를</a:t>
            </a:r>
            <a:r>
              <a:rPr lang="ko-KR" altLang="en-US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 이용하여 모션인식후 자세 교정</a:t>
            </a:r>
          </a:p>
        </p:txBody>
      </p:sp>
      <p:pic>
        <p:nvPicPr>
          <p:cNvPr id="2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08" y="3371892"/>
            <a:ext cx="986048" cy="10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23850" y="1606517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키넥트를</a:t>
            </a:r>
            <a:r>
              <a:rPr lang="ko-KR" altLang="en-US" dirty="0"/>
              <a:t> 이용한 </a:t>
            </a:r>
            <a:r>
              <a:rPr lang="en-US" altLang="ko-KR" dirty="0"/>
              <a:t>‘</a:t>
            </a:r>
            <a:r>
              <a:rPr lang="ko-KR" altLang="en-US" dirty="0"/>
              <a:t>운동자세 교정＇</a:t>
            </a:r>
          </a:p>
        </p:txBody>
      </p:sp>
      <p:pic>
        <p:nvPicPr>
          <p:cNvPr id="2050" name="Picture 2" descr="키넥트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89" y="3263409"/>
            <a:ext cx="2781933" cy="10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095" y="2836729"/>
            <a:ext cx="2513144" cy="17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4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9947" y="134264"/>
            <a:ext cx="60516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02.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관련 연구 및 사례</a:t>
            </a:r>
          </a:p>
        </p:txBody>
      </p:sp>
      <p:sp>
        <p:nvSpPr>
          <p:cNvPr id="3" name="타원 2"/>
          <p:cNvSpPr/>
          <p:nvPr/>
        </p:nvSpPr>
        <p:spPr>
          <a:xfrm>
            <a:off x="323850" y="2227734"/>
            <a:ext cx="3068875" cy="3088330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918201" y="2227734"/>
            <a:ext cx="3219994" cy="3036469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8"/>
          <p:cNvSpPr>
            <a:spLocks noChangeArrowheads="1"/>
          </p:cNvSpPr>
          <p:nvPr/>
        </p:nvSpPr>
        <p:spPr bwMode="auto">
          <a:xfrm>
            <a:off x="1127710" y="5686970"/>
            <a:ext cx="99175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ctr">
              <a:spcBef>
                <a:spcPts val="413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스마트 밴드와 </a:t>
            </a:r>
            <a:r>
              <a:rPr lang="ko-KR" altLang="en-US" sz="1600" b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아두이노를</a:t>
            </a:r>
            <a:r>
              <a:rPr lang="ko-KR" altLang="en-US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 결합시켜 </a:t>
            </a:r>
            <a:r>
              <a:rPr lang="ko-KR" altLang="en-US" sz="1600" b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아두이노</a:t>
            </a:r>
            <a:r>
              <a:rPr lang="ko-KR" altLang="en-US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 센서들을 이용해 몸 상태 등을 측정</a:t>
            </a:r>
          </a:p>
        </p:txBody>
      </p:sp>
      <p:pic>
        <p:nvPicPr>
          <p:cNvPr id="2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39" y="3418121"/>
            <a:ext cx="986048" cy="10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139" y="2568557"/>
            <a:ext cx="2597794" cy="259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128" y="3492245"/>
            <a:ext cx="1027338" cy="74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23850" y="1606517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‘</a:t>
            </a:r>
            <a:r>
              <a:rPr lang="ko-KR" altLang="en-US" dirty="0"/>
              <a:t>운동자세 교정</a:t>
            </a:r>
            <a:r>
              <a:rPr lang="en-US" altLang="ko-KR" dirty="0"/>
              <a:t>’</a:t>
            </a:r>
            <a:r>
              <a:rPr lang="ko-KR" altLang="en-US" dirty="0"/>
              <a:t>스마트 운동 밴드</a:t>
            </a:r>
          </a:p>
        </p:txBody>
      </p:sp>
      <p:pic>
        <p:nvPicPr>
          <p:cNvPr id="26" name="Picture 19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739" y="2911312"/>
            <a:ext cx="2228917" cy="166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46" y="2789609"/>
            <a:ext cx="1831481" cy="196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52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시스템 구성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03.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21" name="Picture 8" descr="C:\Users\안세영\Documents\카카오톡 받은 파일\밴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6" y="2737036"/>
            <a:ext cx="2362533" cy="236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화살표: 오른쪽 8"/>
          <p:cNvSpPr>
            <a:spLocks noChangeArrowheads="1"/>
          </p:cNvSpPr>
          <p:nvPr/>
        </p:nvSpPr>
        <p:spPr bwMode="auto">
          <a:xfrm>
            <a:off x="3302409" y="3065572"/>
            <a:ext cx="1964498" cy="64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sp>
        <p:nvSpPr>
          <p:cNvPr id="25" name="화살표: 오른쪽 8"/>
          <p:cNvSpPr>
            <a:spLocks noChangeArrowheads="1"/>
          </p:cNvSpPr>
          <p:nvPr/>
        </p:nvSpPr>
        <p:spPr bwMode="auto">
          <a:xfrm flipH="1">
            <a:off x="3302407" y="4158690"/>
            <a:ext cx="1964498" cy="64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sp>
        <p:nvSpPr>
          <p:cNvPr id="27" name="직사각형 15"/>
          <p:cNvSpPr>
            <a:spLocks noChangeArrowheads="1"/>
          </p:cNvSpPr>
          <p:nvPr/>
        </p:nvSpPr>
        <p:spPr bwMode="auto">
          <a:xfrm>
            <a:off x="5285205" y="5224481"/>
            <a:ext cx="19073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밴드로부터 정보를 </a:t>
            </a:r>
            <a:r>
              <a:rPr lang="en-US" altLang="ko-KR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받고</a:t>
            </a:r>
            <a:r>
              <a:rPr lang="en-US" altLang="ko-KR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그 정보를 나타냄</a:t>
            </a:r>
            <a:endParaRPr lang="en-US" altLang="ko-KR" sz="11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서버로부터 받은 정보를 표현</a:t>
            </a:r>
            <a:endParaRPr lang="en-US" altLang="ko-KR" sz="11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직사각형 14"/>
          <p:cNvSpPr>
            <a:spLocks noChangeArrowheads="1"/>
          </p:cNvSpPr>
          <p:nvPr/>
        </p:nvSpPr>
        <p:spPr bwMode="auto">
          <a:xfrm>
            <a:off x="3091397" y="2696700"/>
            <a:ext cx="21755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사용자가 한 운동 정보</a:t>
            </a:r>
            <a:r>
              <a:rPr lang="en-US" altLang="ko-KR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신체 상태 등 전달</a:t>
            </a:r>
            <a:endParaRPr lang="en-US" altLang="ko-KR" sz="11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2" name="Picture 11" descr="서버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493" y="2857904"/>
            <a:ext cx="1564892" cy="209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직사각형 14"/>
          <p:cNvSpPr>
            <a:spLocks noChangeArrowheads="1"/>
          </p:cNvSpPr>
          <p:nvPr/>
        </p:nvSpPr>
        <p:spPr bwMode="auto">
          <a:xfrm>
            <a:off x="9371184" y="5221333"/>
            <a:ext cx="17395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indent="-22860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핸드폰으로부터 받은 정보를 저장함</a:t>
            </a:r>
            <a:endParaRPr lang="en-US" altLang="ko-KR" sz="11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7" name="화살표: 오른쪽 8"/>
          <p:cNvSpPr>
            <a:spLocks noChangeArrowheads="1"/>
          </p:cNvSpPr>
          <p:nvPr/>
        </p:nvSpPr>
        <p:spPr bwMode="auto">
          <a:xfrm>
            <a:off x="7192555" y="3057965"/>
            <a:ext cx="1964498" cy="64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sp>
        <p:nvSpPr>
          <p:cNvPr id="38" name="화살표: 오른쪽 8"/>
          <p:cNvSpPr>
            <a:spLocks noChangeArrowheads="1"/>
          </p:cNvSpPr>
          <p:nvPr/>
        </p:nvSpPr>
        <p:spPr bwMode="auto">
          <a:xfrm flipH="1">
            <a:off x="7207212" y="4106222"/>
            <a:ext cx="1964498" cy="64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sp>
        <p:nvSpPr>
          <p:cNvPr id="41" name="직사각형 13"/>
          <p:cNvSpPr>
            <a:spLocks noChangeArrowheads="1"/>
          </p:cNvSpPr>
          <p:nvPr/>
        </p:nvSpPr>
        <p:spPr bwMode="auto">
          <a:xfrm>
            <a:off x="7512315" y="4748416"/>
            <a:ext cx="204114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1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저장되어 있는 정보를 전송</a:t>
            </a:r>
            <a:endParaRPr lang="en-US" altLang="ko-KR" sz="11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0713" y="4837959"/>
            <a:ext cx="2092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맑은 고딕" panose="020B0503020000020004" pitchFamily="50" charset="-127"/>
                <a:cs typeface="Arial" panose="020B0604020202020204" pitchFamily="34" charset="0"/>
              </a:rPr>
              <a:t> 운동자세 교정 알림을 보냄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7003469" y="2808306"/>
            <a:ext cx="1964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맑은 고딕" panose="020B0503020000020004" pitchFamily="50" charset="-127"/>
                <a:cs typeface="Arial" panose="020B0604020202020204" pitchFamily="34" charset="0"/>
              </a:rPr>
              <a:t>밴드가 보낸 정보를 보냄</a:t>
            </a:r>
            <a:endParaRPr lang="ko-KR" altLang="en-US" sz="1100" dirty="0"/>
          </a:p>
        </p:txBody>
      </p:sp>
      <p:pic>
        <p:nvPicPr>
          <p:cNvPr id="42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50" y="2455706"/>
            <a:ext cx="1412713" cy="264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23960" y="5224481"/>
            <a:ext cx="1646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맑은 고딕" panose="020B0503020000020004" pitchFamily="50" charset="-127"/>
                <a:cs typeface="Arial" panose="020B0604020202020204" pitchFamily="34" charset="0"/>
              </a:rPr>
              <a:t>핸드폰 어플로부터 받은 알림으로 진동 센서가 작동</a:t>
            </a:r>
            <a:endParaRPr lang="en-US" altLang="ko-KR" sz="1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5788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/>
      <p:bldP spid="31" grpId="0"/>
      <p:bldP spid="35" grpId="0"/>
      <p:bldP spid="37" grpId="0" animBg="1"/>
      <p:bldP spid="38" grpId="0" animBg="1"/>
      <p:bldP spid="41" grpId="0"/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20217</TotalTime>
  <Words>816</Words>
  <Application>Microsoft Office PowerPoint</Application>
  <PresentationFormat>와이드스크린</PresentationFormat>
  <Paragraphs>245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a가을소풍B</vt:lpstr>
      <vt:lpstr>a공간B</vt:lpstr>
      <vt:lpstr>a드림고딕1</vt:lpstr>
      <vt:lpstr>a드림고딕7</vt:lpstr>
      <vt:lpstr>HY견고딕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 kim</dc:creator>
  <cp:lastModifiedBy>익현김</cp:lastModifiedBy>
  <cp:revision>197</cp:revision>
  <dcterms:created xsi:type="dcterms:W3CDTF">2014-11-11T07:47:07Z</dcterms:created>
  <dcterms:modified xsi:type="dcterms:W3CDTF">2017-01-05T11:07:28Z</dcterms:modified>
</cp:coreProperties>
</file>